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3"/>
  </p:sldMasterIdLst>
  <p:sldIdLst>
    <p:sldId id="256" r:id="rId4"/>
    <p:sldId id="260" r:id="rId5"/>
    <p:sldId id="263" r:id="rId6"/>
    <p:sldId id="264" r:id="rId7"/>
    <p:sldId id="272" r:id="rId8"/>
    <p:sldId id="265" r:id="rId9"/>
    <p:sldId id="275" r:id="rId10"/>
    <p:sldId id="274" r:id="rId11"/>
    <p:sldId id="276" r:id="rId12"/>
    <p:sldId id="262" r:id="rId13"/>
  </p:sldIdLst>
  <p:sldSz cx="9144000" cy="5143500" type="screen16x9"/>
  <p:notesSz cx="6858000" cy="9144000"/>
  <p:embeddedFontLst>
    <p:embeddedFont>
      <p:font typeface="黑体" panose="02010609060101010101" pitchFamily="49" charset="-122"/>
      <p:regular r:id="rId17"/>
    </p:embeddedFont>
    <p:embeddedFont>
      <p:font typeface="楷体" panose="02010609060101010101" pitchFamily="49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微软雅黑" panose="020B0503020204020204" charset="-122"/>
      <p:regular r:id="rId23"/>
    </p:embeddedFont>
    <p:embeddedFont>
      <p:font typeface="Arial Black" panose="020B0A04020102020204" pitchFamily="34" charset="0"/>
      <p:bold r:id="rId24"/>
    </p:embeddedFont>
  </p:embeddedFontLst>
  <p:custDataLst>
    <p:tags r:id="rId25"/>
  </p:custData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Gulim" panose="020B0600000101010101" pitchFamily="34" charset="-127"/>
        <a:ea typeface="Gulim" panose="020B0600000101010101" pitchFamily="34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992"/>
    <a:srgbClr val="0056AC"/>
    <a:srgbClr val="000099"/>
    <a:srgbClr val="333399"/>
    <a:srgbClr val="000066"/>
    <a:srgbClr val="0046AC"/>
    <a:srgbClr val="DDE8FF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 autoAdjust="0"/>
    <p:restoredTop sz="94727" autoAdjust="0"/>
  </p:normalViewPr>
  <p:slideViewPr>
    <p:cSldViewPr showGuides="1">
      <p:cViewPr varScale="1">
        <p:scale>
          <a:sx n="90" d="100"/>
          <a:sy n="90" d="100"/>
        </p:scale>
        <p:origin x="810" y="78"/>
      </p:cViewPr>
      <p:guideLst>
        <p:guide orient="horz" pos="1678"/>
        <p:guide pos="28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1.xml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7"/>
          <p:cNvSpPr/>
          <p:nvPr userDrawn="1"/>
        </p:nvSpPr>
        <p:spPr>
          <a:xfrm>
            <a:off x="0" y="5116513"/>
            <a:ext cx="9144000" cy="34925"/>
          </a:xfrm>
          <a:prstGeom prst="rect">
            <a:avLst/>
          </a:prstGeom>
          <a:solidFill>
            <a:srgbClr val="000099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4" name="矩形 8"/>
          <p:cNvSpPr/>
          <p:nvPr userDrawn="1"/>
        </p:nvSpPr>
        <p:spPr>
          <a:xfrm>
            <a:off x="0" y="4357688"/>
            <a:ext cx="9144000" cy="785812"/>
          </a:xfrm>
          <a:prstGeom prst="rect">
            <a:avLst/>
          </a:prstGeom>
          <a:solidFill>
            <a:srgbClr val="00499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" name="矩形 9"/>
          <p:cNvSpPr/>
          <p:nvPr userDrawn="1"/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4992"/>
          </a:solidFill>
          <a:ln>
            <a:noFill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pic>
        <p:nvPicPr>
          <p:cNvPr id="6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563" y="4532313"/>
            <a:ext cx="2214562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14"/>
          <p:cNvSpPr/>
          <p:nvPr userDrawn="1"/>
        </p:nvSpPr>
        <p:spPr>
          <a:xfrm>
            <a:off x="0" y="4343400"/>
            <a:ext cx="9144000" cy="1746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8" name="矩形 15"/>
          <p:cNvSpPr/>
          <p:nvPr userDrawn="1"/>
        </p:nvSpPr>
        <p:spPr>
          <a:xfrm>
            <a:off x="0" y="398463"/>
            <a:ext cx="9144000" cy="793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4857750"/>
            <a:ext cx="1905000" cy="228600"/>
          </a:xfrm>
          <a:ln>
            <a:miter lim="800000"/>
          </a:ln>
        </p:spPr>
        <p:txBody>
          <a:bodyPr wrap="square" numCol="1" anchor="t" anchorCtr="0" compatLnSpc="1"/>
          <a:lstStyle>
            <a:lvl1pPr algn="l">
              <a:defRPr sz="1400">
                <a:solidFill>
                  <a:srgbClr val="192214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4857750"/>
            <a:ext cx="2895600" cy="228600"/>
          </a:xfrm>
          <a:ln>
            <a:miter lim="800000"/>
          </a:ln>
        </p:spPr>
        <p:txBody>
          <a:bodyPr wrap="square" numCol="1" anchor="t" anchorCtr="0" compatLnSpc="1"/>
          <a:lstStyle>
            <a:lvl1pPr>
              <a:defRPr sz="1400">
                <a:solidFill>
                  <a:srgbClr val="192214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4857750"/>
            <a:ext cx="1905000" cy="228600"/>
          </a:xfrm>
          <a:ln>
            <a:miter lim="800000"/>
          </a:ln>
        </p:spPr>
        <p:txBody>
          <a:bodyPr anchor="t"/>
          <a:lstStyle>
            <a:lvl1pPr>
              <a:defRPr sz="1400">
                <a:solidFill>
                  <a:srgbClr val="192214"/>
                </a:solidFill>
                <a:latin typeface="-쉬리M" panose="02030504000101010101" pitchFamily="18" charset="-127"/>
                <a:ea typeface="-쉬리M" panose="02030504000101010101" pitchFamily="18" charset="-127"/>
              </a:defRPr>
            </a:lvl1pPr>
          </a:lstStyle>
          <a:p>
            <a:pPr>
              <a:defRPr/>
            </a:pPr>
            <a:fld id="{6A3A4197-5C2D-48FE-BC09-23C048E686D0}" type="slidenum">
              <a:rPr lang="en-US" altLang="ko-KR"/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1E7F4-3F84-4054-A700-796B5FFDA01C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AF5D0D-1C05-45C7-8406-AD04D6787BB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9CA9DC-1CC2-4075-AEA8-0A75CC28876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B5AA1A-8C06-4A79-9A23-E6847201A9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FE1A8B-5C82-42E6-96EF-3C1A2BF49C3D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656534-8537-4C2C-8D8E-A2F5D3B5A6F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53AEDA-3E84-4DFE-A030-C3AE97899D76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96EB5A-B42A-4DAC-911E-F4065FC6884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45FC2B-C3A7-4C34-8764-5845CD22180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8E6495-4122-4558-90AE-2432D844571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91729"/>
            <a:ext cx="8229600" cy="579821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15566"/>
            <a:ext cx="8229600" cy="3679057"/>
          </a:xfrm>
          <a:prstGeom prst="rect">
            <a:avLst/>
          </a:prstGeom>
        </p:spPr>
        <p:txBody>
          <a:bodyPr/>
          <a:lstStyle>
            <a:lvl1pPr>
              <a:defRPr>
                <a:latin typeface="楷体" panose="02010609060101010101" pitchFamily="49" charset="-122"/>
                <a:ea typeface="楷体" panose="02010609060101010101" pitchFamily="49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5F7B9-B780-4C79-90B0-CB3FFBFDACC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02751-3691-4F59-A4DD-44F35C19E6A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CC1EB-CDE0-4D60-88DB-998E3953A5D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74F18C-8A46-4C97-BAF1-D9CCE080422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988C6-B849-4510-BFB9-8BA7D1804F2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5A686-AABE-410B-970F-492E8957E1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B96082-B8A7-4852-AC4E-D642A7180046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14CF03-9B2A-4945-ACEC-0D744063AA2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E5B2FF-F008-4895-AE66-7DDC1EB8199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F74B16-6C5F-4089-8976-71DAC996543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0E108-FE03-49EC-B562-DC43AC5DF8D5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0B7FE-0AFF-44C1-BBE5-F8FDA0CF0E8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4" Type="http://schemas.openxmlformats.org/officeDocument/2006/relationships/theme" Target="../theme/theme2.xml"/><Relationship Id="rId13" Type="http://schemas.openxmlformats.org/officeDocument/2006/relationships/image" Target="../media/image7.png"/><Relationship Id="rId12" Type="http://schemas.openxmlformats.org/officeDocument/2006/relationships/image" Target="../media/image6.png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latin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FE01024-ED54-4812-9021-73ACCB10C07D}" type="datetimeFigureOut">
              <a:rPr lang="zh-CN" altLang="en-US"/>
            </a:fld>
            <a:endParaRPr lang="zh-CN" altLang="en-US"/>
          </a:p>
        </p:txBody>
      </p:sp>
      <p:sp>
        <p:nvSpPr>
          <p:cNvPr id="13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latin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latin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22C212A-87C6-4DBD-AE29-35349032BA6E}" type="slidenum">
              <a:rPr lang="zh-CN" altLang="en-US"/>
            </a:fld>
            <a:endParaRPr lang="zh-CN" altLang="en-US"/>
          </a:p>
        </p:txBody>
      </p:sp>
      <p:pic>
        <p:nvPicPr>
          <p:cNvPr id="1029" name="图片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" y="4706938"/>
            <a:ext cx="3489325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图片 1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4700588"/>
            <a:ext cx="34290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图片 22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188" y="4689475"/>
            <a:ext cx="17145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000">
          <a:solidFill>
            <a:srgbClr val="E7EDEB"/>
          </a:solidFill>
          <a:latin typeface="-쉬리B" panose="02030504000101010101" pitchFamily="18" charset="-127"/>
          <a:ea typeface="-쉬리B" panose="02030504000101010101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200">
          <a:solidFill>
            <a:srgbClr val="B1C9A9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000">
          <a:solidFill>
            <a:srgbClr val="B1C9A9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>
          <a:solidFill>
            <a:srgbClr val="B1C9A9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>
          <a:solidFill>
            <a:srgbClr val="B1C9A9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>
          <a:solidFill>
            <a:srgbClr val="B1C9A9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•"/>
        <a:defRPr kumimoji="1" sz="1400">
          <a:solidFill>
            <a:srgbClr val="B1C9A9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•"/>
        <a:defRPr kumimoji="1" sz="1400">
          <a:solidFill>
            <a:srgbClr val="B1C9A9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•"/>
        <a:defRPr kumimoji="1" sz="1400">
          <a:solidFill>
            <a:srgbClr val="B1C9A9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•"/>
        <a:defRPr kumimoji="1" sz="1400">
          <a:solidFill>
            <a:srgbClr val="B1C9A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latin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C504C88-7FC7-47C8-9F01-037DA3470D5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latin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latin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0ECCD663-9FF0-49B8-9F86-603D03AF92E9}" type="slidenum">
              <a:rPr lang="zh-CN" altLang="en-US"/>
            </a:fld>
            <a:endParaRPr lang="zh-CN" altLang="en-US"/>
          </a:p>
        </p:txBody>
      </p:sp>
      <p:pic>
        <p:nvPicPr>
          <p:cNvPr id="2053" name="图片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79950"/>
            <a:ext cx="4349750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图片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0" y="4643438"/>
            <a:ext cx="4857750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algun Gothic" panose="020B0503020000020004" charset="-127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algun Gothic" panose="020B0503020000020004" charset="-127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algun Gothic" panose="020B0503020000020004" charset="-127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Malgun Gothic" panose="020B0503020000020004" charset="-127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文本框 6"/>
          <p:cNvSpPr txBox="1"/>
          <p:nvPr/>
        </p:nvSpPr>
        <p:spPr>
          <a:xfrm>
            <a:off x="611505" y="987425"/>
            <a:ext cx="8076565" cy="27444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50000"/>
              </a:lnSpc>
            </a:pPr>
            <a:r>
              <a:rPr lang="zh-CN" altLang="en-US" sz="3200" b="1" dirty="0">
                <a:solidFill>
                  <a:srgbClr val="00206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GAN伪图像中伪影的检测与模拟</a:t>
            </a:r>
            <a:endParaRPr lang="zh-CN" altLang="en-US" sz="3200" b="1" dirty="0">
              <a:solidFill>
                <a:srgbClr val="00206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  <a:p>
            <a:pPr algn="ctr">
              <a:lnSpc>
                <a:spcPct val="150000"/>
              </a:lnSpc>
            </a:pPr>
            <a:endParaRPr lang="zh-CN" altLang="en-US" sz="2000" b="1" dirty="0">
              <a:solidFill>
                <a:srgbClr val="00206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002060"/>
                </a:solidFill>
                <a:latin typeface="Arial Bold" panose="020B0604020202090204" charset="0"/>
                <a:ea typeface="微软雅黑" panose="020B0503020204020204" charset="-122"/>
                <a:cs typeface="Arial Bold" panose="020B0604020202090204" charset="0"/>
              </a:rPr>
              <a:t>制作人：王家安</a:t>
            </a:r>
            <a:endParaRPr lang="en-US" altLang="zh-CN" sz="2000" b="1" dirty="0">
              <a:solidFill>
                <a:srgbClr val="002060"/>
              </a:solidFill>
              <a:latin typeface="Arial Bold" panose="020B0604020202090204" charset="0"/>
              <a:ea typeface="微软雅黑" panose="020B0503020204020204" charset="-122"/>
              <a:cs typeface="Arial Bold" panose="020B0604020202090204" charset="0"/>
            </a:endParaRPr>
          </a:p>
          <a:p>
            <a:pPr algn="ctr">
              <a:lnSpc>
                <a:spcPct val="150000"/>
              </a:lnSpc>
            </a:pPr>
            <a:br>
              <a:rPr lang="zh-CN" altLang="en-US" sz="1350" b="1" dirty="0">
                <a:latin typeface="微软雅黑" panose="020B0503020204020204" charset="-122"/>
                <a:ea typeface="微软雅黑" panose="020B0503020204020204" charset="-122"/>
              </a:rPr>
            </a:br>
            <a:endParaRPr lang="zh-CN" altLang="en-US" sz="135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7E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054350"/>
            <a:ext cx="9144000" cy="33338"/>
          </a:xfrm>
          <a:prstGeom prst="rect">
            <a:avLst/>
          </a:prstGeom>
          <a:solidFill>
            <a:srgbClr val="000099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7171" name="TextBox 6"/>
          <p:cNvSpPr txBox="1">
            <a:spLocks noChangeArrowheads="1"/>
          </p:cNvSpPr>
          <p:nvPr/>
        </p:nvSpPr>
        <p:spPr bwMode="auto">
          <a:xfrm>
            <a:off x="2286000" y="3786188"/>
            <a:ext cx="29289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latinLnBrk="1" hangingPunct="1"/>
            <a:r>
              <a:rPr lang="en-US" altLang="zh-CN" sz="3600">
                <a:solidFill>
                  <a:srgbClr val="C00000"/>
                </a:solidFill>
                <a:latin typeface="Arial Black" panose="020B0A04020102020204" pitchFamily="34" charset="0"/>
                <a:ea typeface="黑体" panose="02010609060101010101" pitchFamily="49" charset="-122"/>
              </a:rPr>
              <a:t>THANKS</a:t>
            </a:r>
            <a:endParaRPr lang="zh-CN" altLang="en-US" sz="3600">
              <a:solidFill>
                <a:srgbClr val="C00000"/>
              </a:solidFill>
              <a:latin typeface="Arial Black" panose="020B0A04020102020204" pitchFamily="34" charset="0"/>
              <a:ea typeface="黑体" panose="02010609060101010101" pitchFamily="49" charset="-122"/>
            </a:endParaRPr>
          </a:p>
        </p:txBody>
      </p:sp>
      <p:pic>
        <p:nvPicPr>
          <p:cNvPr id="7172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31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188" y="3786188"/>
            <a:ext cx="1714500" cy="950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179070" y="1059815"/>
            <a:ext cx="4794250" cy="406146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r>
              <a:rPr lang="zh-CN" altLang="en-US" sz="2000">
                <a:solidFill>
                  <a:srgbClr val="002060"/>
                </a:solidFill>
              </a:rPr>
              <a:t>生成对抗网络（GAN）创建接近真实的假图像比以前更加可行</a:t>
            </a:r>
            <a:endParaRPr lang="zh-CN" altLang="en-US" sz="2000">
              <a:solidFill>
                <a:srgbClr val="002060"/>
              </a:solidFill>
            </a:endParaRPr>
          </a:p>
          <a:p>
            <a:endParaRPr lang="zh-CN" altLang="en-US" sz="2000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002060"/>
                </a:solidFill>
              </a:rPr>
              <a:t>最新的GAN模型生成的高分辨率图像与真实图像很难</a:t>
            </a:r>
            <a:r>
              <a:rPr lang="zh-CN" altLang="en-US" sz="2000">
                <a:solidFill>
                  <a:srgbClr val="002060"/>
                </a:solidFill>
              </a:rPr>
              <a:t>区分</a:t>
            </a:r>
            <a:endParaRPr lang="zh-CN" altLang="en-US" sz="2000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sz="2000">
                <a:solidFill>
                  <a:srgbClr val="002060"/>
                </a:solidFill>
              </a:rPr>
              <a:t>需要开发一种自动工具来区分真实和GAN生成的图像</a:t>
            </a:r>
            <a:endParaRPr lang="zh-CN" altLang="en-US" sz="2000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endParaRPr lang="zh-CN" altLang="en-US" sz="2000">
              <a:solidFill>
                <a:srgbClr val="002060"/>
              </a:solidFill>
            </a:endParaRPr>
          </a:p>
          <a:p>
            <a:pPr marL="0" indent="0" algn="l">
              <a:buClrTx/>
              <a:buSzTx/>
              <a:buFontTx/>
              <a:buNone/>
            </a:pPr>
            <a:endParaRPr lang="zh-CN" altLang="en-US" sz="2000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研究背景与意义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68df8113ae0572a74a81a628ebb67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2045" y="1419860"/>
            <a:ext cx="3982085" cy="17341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371590" y="3220085"/>
            <a:ext cx="21278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GAN image2image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架构</a:t>
            </a:r>
            <a:endParaRPr lang="zh-CN" altLang="en-US" sz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211455" y="771525"/>
            <a:ext cx="4796790" cy="367792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>
              <a:buNone/>
            </a:pPr>
            <a:endParaRPr lang="zh-CN" altLang="en-US" sz="2400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b="1">
                <a:solidFill>
                  <a:schemeClr val="tx1"/>
                </a:solidFill>
              </a:rPr>
              <a:t>主要挑战</a:t>
            </a:r>
            <a:r>
              <a:rPr lang="zh-CN" altLang="en-US">
                <a:solidFill>
                  <a:srgbClr val="002060"/>
                </a:solidFill>
              </a:rPr>
              <a:t>：在现实世界的应用程序中，通常不可能访问用于生成假图像的预先训练好的GAN模型。</a:t>
            </a:r>
            <a:endParaRPr lang="zh-CN" altLang="en-US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endParaRPr lang="zh-CN" altLang="en-US">
              <a:solidFill>
                <a:srgbClr val="002060"/>
              </a:solidFill>
            </a:endParaRPr>
          </a:p>
          <a:p>
            <a:pPr algn="l">
              <a:buClrTx/>
              <a:buSzTx/>
              <a:buFontTx/>
            </a:pPr>
            <a:r>
              <a:rPr lang="zh-CN" altLang="en-US" b="1">
                <a:solidFill>
                  <a:schemeClr val="tx1"/>
                </a:solidFill>
              </a:rPr>
              <a:t>现有方法局限性</a:t>
            </a:r>
            <a:r>
              <a:rPr lang="zh-CN" altLang="en-US">
                <a:solidFill>
                  <a:srgbClr val="002060"/>
                </a:solidFill>
              </a:rPr>
              <a:t>：通常需要生成模型的先验知识，对于未见过的模型泛化性</a:t>
            </a:r>
            <a:r>
              <a:rPr lang="zh-CN" altLang="en-US">
                <a:solidFill>
                  <a:srgbClr val="002060"/>
                </a:solidFill>
              </a:rPr>
              <a:t>较差。</a:t>
            </a:r>
            <a:endParaRPr lang="zh-CN" altLang="en-US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问题描述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003800" y="1059815"/>
            <a:ext cx="3782695" cy="27920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6443980" y="3940175"/>
            <a:ext cx="21278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GAN 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模型家族</a:t>
            </a:r>
            <a:endParaRPr lang="zh-CN" altLang="en-US" sz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252095" y="843280"/>
            <a:ext cx="3689350" cy="340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 algn="ctr">
              <a:buNone/>
            </a:pPr>
            <a:endParaRPr lang="en-US" altLang="zh-CN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 algn="ctr">
              <a:buNone/>
            </a:pPr>
            <a:r>
              <a:rPr lang="en-US" altLang="zh-CN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GAN上采样伪影</a:t>
            </a:r>
            <a:r>
              <a:rPr lang="zh-CN" altLang="en-US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的检测</a:t>
            </a:r>
            <a:endParaRPr lang="en-US" altLang="zh-CN">
              <a:solidFill>
                <a:srgbClr val="002060"/>
              </a:solidFill>
            </a:endParaRPr>
          </a:p>
          <a:p>
            <a:r>
              <a:rPr lang="en-US" altLang="zh-CN">
                <a:solidFill>
                  <a:srgbClr val="002060"/>
                </a:solidFill>
              </a:rPr>
              <a:t>不同的GAN模型中使用的上采样模块是一致</a:t>
            </a:r>
            <a:r>
              <a:rPr lang="zh-CN" altLang="en-US">
                <a:solidFill>
                  <a:srgbClr val="002060"/>
                </a:solidFill>
              </a:rPr>
              <a:t>：</a:t>
            </a:r>
            <a:endParaRPr lang="zh-CN" altLang="en-US">
              <a:solidFill>
                <a:srgbClr val="002060"/>
              </a:solidFill>
            </a:endParaRPr>
          </a:p>
          <a:p>
            <a:pPr marL="0" lvl="1" indent="0" algn="l">
              <a:buClrTx/>
              <a:buSzTx/>
              <a:buFontTx/>
              <a:buNone/>
            </a:pPr>
            <a:r>
              <a:rPr lang="en-US" altLang="zh-CN" sz="22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1.转置卷积</a:t>
            </a:r>
            <a:endParaRPr lang="en-US" altLang="zh-CN" sz="22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lvl="1" indent="0" algn="l">
              <a:buClrTx/>
              <a:buSzTx/>
              <a:buFontTx/>
              <a:buNone/>
            </a:pPr>
            <a:r>
              <a:rPr lang="en-US" altLang="zh-CN" sz="22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rPr>
              <a:t>	2.最近邻插值</a:t>
            </a:r>
            <a:endParaRPr lang="en-US" altLang="zh-CN" sz="22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lvl="1" indent="0" algn="l">
              <a:buClrTx/>
              <a:buSzTx/>
              <a:buFontTx/>
              <a:buNone/>
            </a:pPr>
            <a:endParaRPr lang="zh-CN" altLang="en-US" sz="22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解决方案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441e49ac93631c42d69a3f3a7651f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15" y="3286125"/>
            <a:ext cx="3047365" cy="1484630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 noChangeArrowheads="1"/>
          </p:cNvSpPr>
          <p:nvPr/>
        </p:nvSpPr>
        <p:spPr bwMode="auto">
          <a:xfrm>
            <a:off x="4355465" y="1203325"/>
            <a:ext cx="3689350" cy="340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 sz="2200">
                <a:solidFill>
                  <a:srgbClr val="B1C9A9"/>
                </a:solidFill>
                <a:latin typeface="楷体" panose="02010609060101010101" pitchFamily="49" charset="-122"/>
                <a:ea typeface="楷体" panose="02010609060101010101" pitchFamily="49" charset="-122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>
                <a:solidFill>
                  <a:srgbClr val="B1C9A9"/>
                </a:solidFill>
                <a:latin typeface="+mn-lt"/>
                <a:ea typeface="+mn-ea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>
                <a:solidFill>
                  <a:srgbClr val="B1C9A9"/>
                </a:solidFill>
                <a:latin typeface="+mn-lt"/>
                <a:ea typeface="+mn-ea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 sz="1600">
                <a:solidFill>
                  <a:srgbClr val="B1C9A9"/>
                </a:solidFill>
                <a:latin typeface="+mn-lt"/>
                <a:ea typeface="+mn-ea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Char char="•"/>
              <a:defRPr kumimoji="1" sz="1400">
                <a:solidFill>
                  <a:srgbClr val="B1C9A9"/>
                </a:solidFill>
                <a:latin typeface="+mn-lt"/>
                <a:ea typeface="+mn-ea"/>
              </a:defRPr>
            </a:lvl5pPr>
            <a:lvl6pPr marL="2514600" indent="-228600" algn="l" rtl="0" fontAlgn="base" latinLnBrk="1">
              <a:spcBef>
                <a:spcPct val="20000"/>
              </a:spcBef>
              <a:spcAft>
                <a:spcPct val="0"/>
              </a:spcAft>
              <a:buChar char="•"/>
              <a:defRPr kumimoji="1" sz="1400">
                <a:solidFill>
                  <a:srgbClr val="B1C9A9"/>
                </a:solidFill>
                <a:latin typeface="+mn-lt"/>
                <a:ea typeface="+mn-ea"/>
              </a:defRPr>
            </a:lvl6pPr>
            <a:lvl7pPr marL="2971800" indent="-228600" algn="l" rtl="0" fontAlgn="base" latinLnBrk="1">
              <a:spcBef>
                <a:spcPct val="20000"/>
              </a:spcBef>
              <a:spcAft>
                <a:spcPct val="0"/>
              </a:spcAft>
              <a:buChar char="•"/>
              <a:defRPr kumimoji="1" sz="1400">
                <a:solidFill>
                  <a:srgbClr val="B1C9A9"/>
                </a:solidFill>
                <a:latin typeface="+mn-lt"/>
                <a:ea typeface="+mn-ea"/>
              </a:defRPr>
            </a:lvl7pPr>
            <a:lvl8pPr marL="3429000" indent="-228600" algn="l" rtl="0" fontAlgn="base" latinLnBrk="1">
              <a:spcBef>
                <a:spcPct val="20000"/>
              </a:spcBef>
              <a:spcAft>
                <a:spcPct val="0"/>
              </a:spcAft>
              <a:buChar char="•"/>
              <a:defRPr kumimoji="1" sz="1400">
                <a:solidFill>
                  <a:srgbClr val="B1C9A9"/>
                </a:solidFill>
                <a:latin typeface="+mn-lt"/>
                <a:ea typeface="+mn-ea"/>
              </a:defRPr>
            </a:lvl8pPr>
            <a:lvl9pPr marL="3886200" indent="-228600" algn="l" rtl="0" fontAlgn="base" latinLnBrk="1">
              <a:spcBef>
                <a:spcPct val="20000"/>
              </a:spcBef>
              <a:spcAft>
                <a:spcPct val="0"/>
              </a:spcAft>
              <a:buChar char="•"/>
              <a:defRPr kumimoji="1" sz="1400">
                <a:solidFill>
                  <a:srgbClr val="B1C9A9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None/>
            </a:pPr>
            <a:endParaRPr lang="en-US" altLang="zh-CN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>
                <a:solidFill>
                  <a:srgbClr val="002060"/>
                </a:solidFill>
              </a:rPr>
              <a:t>上采样造成频域中</a:t>
            </a:r>
            <a:r>
              <a:rPr lang="zh-CN" altLang="en-US">
                <a:solidFill>
                  <a:srgbClr val="002060"/>
                </a:solidFill>
              </a:rPr>
              <a:t>高频区域重复出现伪影。</a:t>
            </a:r>
            <a:endParaRPr lang="zh-CN" altLang="en-US">
              <a:solidFill>
                <a:srgbClr val="002060"/>
              </a:solidFill>
            </a:endParaRPr>
          </a:p>
          <a:p>
            <a:r>
              <a:rPr lang="zh-CN" altLang="en-US">
                <a:solidFill>
                  <a:srgbClr val="002060"/>
                </a:solidFill>
              </a:rPr>
              <a:t>直接使用频谱图检测</a:t>
            </a:r>
            <a:endParaRPr lang="en-US" altLang="zh-CN" sz="22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  <a:p>
            <a:pPr marL="0" lvl="1" indent="0" algn="l">
              <a:buClrTx/>
              <a:buSzTx/>
              <a:buFontTx/>
              <a:buNone/>
            </a:pPr>
            <a:endParaRPr lang="zh-CN" altLang="en-US" sz="22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+mn-cs"/>
            </a:endParaRPr>
          </a:p>
        </p:txBody>
      </p:sp>
      <p:pic>
        <p:nvPicPr>
          <p:cNvPr id="5" name="图片 4" descr="a95c6e402bbf1fa7e64a84cfec31f6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565" y="3220085"/>
            <a:ext cx="4667250" cy="14217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252095" y="843280"/>
            <a:ext cx="3689350" cy="340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 algn="ctr">
              <a:buNone/>
            </a:pPr>
            <a:endParaRPr lang="en-US" altLang="zh-CN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457200" lvl="1" indent="0" algn="ctr">
              <a:buClrTx/>
              <a:buSzTx/>
              <a:buFontTx/>
              <a:buNone/>
            </a:pPr>
            <a:r>
              <a:rPr lang="en-US" altLang="zh-CN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GAN</a:t>
            </a:r>
            <a:r>
              <a:rPr lang="zh-CN" altLang="en-US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上采样伪影的模拟</a:t>
            </a:r>
            <a:endParaRPr lang="en-US" altLang="zh-CN">
              <a:solidFill>
                <a:srgbClr val="002060"/>
              </a:solidFill>
            </a:endParaRPr>
          </a:p>
          <a:p>
            <a:r>
              <a:rPr lang="en-US" altLang="zh-CN">
                <a:solidFill>
                  <a:srgbClr val="002060"/>
                </a:solidFill>
              </a:rPr>
              <a:t>AutoGAN</a:t>
            </a:r>
            <a:r>
              <a:rPr lang="zh-CN" altLang="en-US">
                <a:solidFill>
                  <a:srgbClr val="002060"/>
                </a:solidFill>
              </a:rPr>
              <a:t>：用于</a:t>
            </a:r>
            <a:r>
              <a:rPr lang="en-US" altLang="zh-CN">
                <a:solidFill>
                  <a:srgbClr val="002060"/>
                </a:solidFill>
              </a:rPr>
              <a:t>GAN</a:t>
            </a:r>
            <a:r>
              <a:rPr lang="zh-CN" altLang="en-US">
                <a:solidFill>
                  <a:srgbClr val="002060"/>
                </a:solidFill>
              </a:rPr>
              <a:t>家族的伪影</a:t>
            </a:r>
            <a:r>
              <a:rPr lang="zh-CN" altLang="en-US">
                <a:solidFill>
                  <a:srgbClr val="002060"/>
                </a:solidFill>
              </a:rPr>
              <a:t>模拟</a:t>
            </a:r>
            <a:endParaRPr lang="zh-CN" altLang="en-US">
              <a:solidFill>
                <a:srgbClr val="002060"/>
              </a:solidFill>
            </a:endParaRPr>
          </a:p>
          <a:p>
            <a:r>
              <a:rPr lang="zh-CN" altLang="en-US">
                <a:solidFill>
                  <a:srgbClr val="002060"/>
                </a:solidFill>
              </a:rPr>
              <a:t>图片语义空间相同，图片只有真实和生成的</a:t>
            </a:r>
            <a:r>
              <a:rPr lang="zh-CN" altLang="en-US">
                <a:solidFill>
                  <a:srgbClr val="002060"/>
                </a:solidFill>
              </a:rPr>
              <a:t>区别。</a:t>
            </a:r>
            <a:endParaRPr lang="zh-CN" altLang="en-US">
              <a:solidFill>
                <a:srgbClr val="002060"/>
              </a:solidFill>
            </a:endParaRPr>
          </a:p>
          <a:p>
            <a:r>
              <a:rPr lang="zh-CN" altLang="en-US">
                <a:solidFill>
                  <a:srgbClr val="002060"/>
                </a:solidFill>
              </a:rPr>
              <a:t>损失</a:t>
            </a:r>
            <a:r>
              <a:rPr lang="zh-CN" altLang="en-US">
                <a:solidFill>
                  <a:srgbClr val="002060"/>
                </a:solidFill>
              </a:rPr>
              <a:t>函数：</a:t>
            </a:r>
            <a:endParaRPr lang="zh-CN" altLang="en-US">
              <a:solidFill>
                <a:srgbClr val="002060"/>
              </a:solidFill>
            </a:endParaRPr>
          </a:p>
          <a:p>
            <a:endParaRPr lang="zh-CN" altLang="en-US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解决方案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60325fbb0914aed6f0baea2f7d0c30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7810" y="1347470"/>
            <a:ext cx="4714240" cy="1750060"/>
          </a:xfrm>
          <a:prstGeom prst="rect">
            <a:avLst/>
          </a:prstGeom>
        </p:spPr>
      </p:pic>
      <p:pic>
        <p:nvPicPr>
          <p:cNvPr id="3" name="图片 2" descr="2442e38d0e5754684df63a0f503dff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15" y="3651885"/>
            <a:ext cx="5470525" cy="6496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579745" y="3220085"/>
            <a:ext cx="21278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AutoGAN 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模型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结构</a:t>
            </a:r>
            <a:endParaRPr lang="zh-CN" altLang="en-US" sz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467995" y="555625"/>
            <a:ext cx="8141335" cy="374904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>
              <a:buNone/>
            </a:pPr>
            <a:endParaRPr lang="zh-CN" altLang="en-US" sz="2400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r>
              <a:rPr lang="zh-CN">
                <a:solidFill>
                  <a:srgbClr val="002060"/>
                </a:solidFill>
              </a:rPr>
              <a:t>数据集：</a:t>
            </a:r>
            <a:r>
              <a:rPr>
                <a:solidFill>
                  <a:srgbClr val="002060"/>
                </a:solidFill>
              </a:rPr>
              <a:t>CycleGAN训练集图像</a:t>
            </a:r>
            <a:endParaRPr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r>
              <a:rPr lang="zh-CN">
                <a:solidFill>
                  <a:srgbClr val="002060"/>
                </a:solidFill>
              </a:rPr>
              <a:t>分类模型：预训练的resnet34</a:t>
            </a:r>
            <a:endParaRPr lang="zh-CN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>
                <a:solidFill>
                  <a:srgbClr val="002060"/>
                </a:solidFill>
              </a:rPr>
              <a:t>Setting:</a:t>
            </a:r>
            <a:endParaRPr lang="en-US" altLang="zh-CN">
              <a:solidFill>
                <a:srgbClr val="002060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Img：真实图像</a:t>
            </a:r>
            <a:r>
              <a:rPr lang="en-US" alt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VS </a:t>
            </a: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cycleGAN生成的假图像</a:t>
            </a:r>
            <a:endParaRPr lang="zh-CN" sz="14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lvl="1">
              <a:lnSpc>
                <a:spcPct val="150000"/>
              </a:lnSpc>
            </a:pP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Spec:与Img相同，但是用频谱作为输入</a:t>
            </a:r>
            <a:endParaRPr lang="zh-CN" sz="14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lvl="1">
              <a:lnSpc>
                <a:spcPct val="150000"/>
              </a:lnSpc>
            </a:pP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A-Img：真实图像</a:t>
            </a:r>
            <a:r>
              <a:rPr lang="en-US" alt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VS </a:t>
            </a: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AutoGAN生成的假图像</a:t>
            </a:r>
            <a:endParaRPr lang="zh-CN" sz="14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lvl="1">
              <a:lnSpc>
                <a:spcPct val="150000"/>
              </a:lnSpc>
            </a:pP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A-Spec：与A-Img相同，但是用频谱</a:t>
            </a:r>
            <a:r>
              <a:rPr lang="zh-CN" sz="1400">
                <a:solidFill>
                  <a:srgbClr val="002060"/>
                </a:solidFill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作为输入</a:t>
            </a:r>
            <a:endParaRPr lang="zh-CN" sz="1400">
              <a:solidFill>
                <a:srgbClr val="002060"/>
              </a:solidFill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实验分析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683895" y="575945"/>
            <a:ext cx="7788910" cy="374904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>
              <a:buNone/>
            </a:pPr>
            <a:endParaRPr lang="zh-CN" altLang="en-US" sz="240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002060"/>
                </a:solidFill>
              </a:rPr>
              <a:t>通过在一种类别上进行训练，验证了每个模块对整体性能的贡献。</a:t>
            </a:r>
            <a:endParaRPr lang="zh-CN" altLang="en-US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实验分析——模块有效性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0a86bf3d8eddc9226548f63b3d46e6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50" y="2211705"/>
            <a:ext cx="7553960" cy="2098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457200" y="555625"/>
            <a:ext cx="7858125" cy="447611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indent="0">
              <a:buNone/>
            </a:pPr>
            <a:endParaRPr lang="zh-CN" altLang="en-US" sz="240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002060"/>
                </a:solidFill>
              </a:rPr>
              <a:t>和其他方法对比，在泛化性性能方面达到SOTA的</a:t>
            </a:r>
            <a:r>
              <a:rPr lang="en-US" altLang="zh-CN">
                <a:solidFill>
                  <a:srgbClr val="002060"/>
                </a:solidFill>
              </a:rPr>
              <a:t>97.2</a:t>
            </a:r>
            <a:r>
              <a:rPr lang="zh-CN" altLang="en-US">
                <a:solidFill>
                  <a:srgbClr val="002060"/>
                </a:solidFill>
              </a:rPr>
              <a:t>。</a:t>
            </a:r>
            <a:endParaRPr lang="zh-CN" altLang="en-US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实验分析——跨数据库性能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e99b3aea1fd4034b36b57c0ac26d6b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840" y="1779905"/>
            <a:ext cx="8402955" cy="2453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92088"/>
            <a:ext cx="8229600" cy="57943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 altLang="en-US"/>
          </a:p>
        </p:txBody>
      </p:sp>
      <p:sp>
        <p:nvSpPr>
          <p:cNvPr id="6147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323215" y="1203325"/>
            <a:ext cx="5199380" cy="4222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>
              <a:lnSpc>
                <a:spcPct val="150000"/>
              </a:lnSpc>
            </a:pPr>
            <a:r>
              <a:rPr lang="en-US" altLang="zh-CN">
                <a:solidFill>
                  <a:srgbClr val="002060"/>
                </a:solidFill>
              </a:rPr>
              <a:t>low level</a:t>
            </a:r>
            <a:r>
              <a:rPr lang="zh-CN" altLang="en-US">
                <a:solidFill>
                  <a:srgbClr val="002060"/>
                </a:solidFill>
              </a:rPr>
              <a:t>的上采样伪影特征，更容易在频域观察</a:t>
            </a:r>
            <a:r>
              <a:rPr lang="zh-CN" altLang="en-US">
                <a:solidFill>
                  <a:srgbClr val="002060"/>
                </a:solidFill>
              </a:rPr>
              <a:t>到。</a:t>
            </a:r>
            <a:endParaRPr lang="zh-CN" altLang="en-US">
              <a:solidFill>
                <a:srgbClr val="00206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>
                <a:solidFill>
                  <a:srgbClr val="002060"/>
                </a:solidFill>
              </a:rPr>
              <a:t>将傅里叶变换作为检测的一个关键步骤，有效提高了泛化性</a:t>
            </a:r>
            <a:r>
              <a:rPr lang="zh-CN" altLang="en-US">
                <a:solidFill>
                  <a:srgbClr val="002060"/>
                </a:solidFill>
              </a:rPr>
              <a:t>性能。</a:t>
            </a:r>
            <a:endParaRPr lang="zh-CN" altLang="en-US">
              <a:solidFill>
                <a:srgbClr val="002060"/>
              </a:solidFill>
            </a:endParaRPr>
          </a:p>
        </p:txBody>
      </p:sp>
      <p:grpSp>
        <p:nvGrpSpPr>
          <p:cNvPr id="90" name="组合 7"/>
          <p:cNvGrpSpPr/>
          <p:nvPr/>
        </p:nvGrpSpPr>
        <p:grpSpPr>
          <a:xfrm>
            <a:off x="-27007" y="42148"/>
            <a:ext cx="10864663" cy="458788"/>
            <a:chOff x="1264583" y="1333738"/>
            <a:chExt cx="10864663" cy="458788"/>
          </a:xfrm>
        </p:grpSpPr>
        <p:grpSp>
          <p:nvGrpSpPr>
            <p:cNvPr id="91" name="组合 16"/>
            <p:cNvGrpSpPr/>
            <p:nvPr/>
          </p:nvGrpSpPr>
          <p:grpSpPr>
            <a:xfrm>
              <a:off x="1264583" y="1333738"/>
              <a:ext cx="10864663" cy="458788"/>
              <a:chOff x="602408" y="1239153"/>
              <a:chExt cx="6336274" cy="503919"/>
            </a:xfrm>
          </p:grpSpPr>
          <p:sp>
            <p:nvSpPr>
              <p:cNvPr id="1048662" name="流程图: 手动输入 3"/>
              <p:cNvSpPr/>
              <p:nvPr/>
            </p:nvSpPr>
            <p:spPr>
              <a:xfrm rot="5400000">
                <a:off x="1858704" y="-17143"/>
                <a:ext cx="503919" cy="3016512"/>
              </a:xfrm>
              <a:prstGeom prst="flowChartManualInput">
                <a:avLst/>
              </a:prstGeom>
              <a:solidFill>
                <a:srgbClr val="003EA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宋体" panose="02010600030101010101" pitchFamily="2" charset="-122"/>
                  <a:cs typeface="+mn-cs"/>
                </a:endParaRPr>
              </a:p>
            </p:txBody>
          </p:sp>
          <p:cxnSp>
            <p:nvCxnSpPr>
              <p:cNvPr id="3145736" name="直接连接符 5"/>
              <p:cNvCxnSpPr/>
              <p:nvPr/>
            </p:nvCxnSpPr>
            <p:spPr>
              <a:xfrm>
                <a:off x="2245839" y="1732611"/>
                <a:ext cx="4692843" cy="8718"/>
              </a:xfrm>
              <a:prstGeom prst="line">
                <a:avLst/>
              </a:prstGeom>
              <a:ln>
                <a:solidFill>
                  <a:srgbClr val="003EA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8663" name="文本框 13"/>
            <p:cNvSpPr txBox="1"/>
            <p:nvPr/>
          </p:nvSpPr>
          <p:spPr>
            <a:xfrm>
              <a:off x="1279998" y="1333739"/>
              <a:ext cx="3903406" cy="42989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图像处理方法的</a:t>
              </a:r>
              <a:r>
                <a:rPr kumimoji="0" lang="zh-CN" altLang="en-US" sz="22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 pitchFamily="34" charset="0"/>
                  <a:ea typeface="微软雅黑" panose="020B0503020204020204" charset="-122"/>
                  <a:cs typeface="+mn-cs"/>
                </a:rPr>
                <a:t>作用</a:t>
              </a:r>
              <a:endPara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endParaRPr>
            </a:p>
          </p:txBody>
        </p:sp>
      </p:grpSp>
      <p:pic>
        <p:nvPicPr>
          <p:cNvPr id="2" name="图片 1" descr="e140a40e160cbbe1bc1e6ff1285d38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92090" y="1779905"/>
            <a:ext cx="3823970" cy="13392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90310" y="3220085"/>
            <a:ext cx="2009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0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插值图像的频谱相当于复制低频区域到</a:t>
            </a:r>
            <a:r>
              <a:rPr lang="zh-CN" altLang="en-US" sz="120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高频</a:t>
            </a:r>
            <a:endParaRPr lang="zh-CN" altLang="en-US" sz="120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b5d9e52c-622a-4031-93b8-d3efcb8d1c2e"/>
  <p:tag name="COMMONDATA" val="eyJoZGlkIjoiMTQ2ZmRlMDVjYzVlNTc2NzVlMzM0MDU1MDI1MzQ0M2YifQ=="/>
</p:tagLst>
</file>

<file path=ppt/theme/theme1.xml><?xml version="1.0" encoding="utf-8"?>
<a:theme xmlns:a="http://schemas.openxmlformats.org/drawingml/2006/main" name="B132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B132">
      <a:majorFont>
        <a:latin typeface="-쉬리B"/>
        <a:ea typeface="-쉬리B"/>
        <a:cs typeface=""/>
      </a:majorFont>
      <a:minorFont>
        <a:latin typeface="-쉬리M"/>
        <a:ea typeface="-쉬리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ulim" panose="020B0600000101010101" pitchFamily="34" charset="-127"/>
            <a:ea typeface="Gulim" panose="020B0600000101010101" pitchFamily="34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ulim" panose="020B0600000101010101" pitchFamily="34" charset="-127"/>
            <a:ea typeface="Gulim" panose="020B0600000101010101" pitchFamily="34" charset="-127"/>
          </a:defRPr>
        </a:defPPr>
      </a:lstStyle>
    </a:lnDef>
  </a:objectDefaults>
  <a:extraClrSchemeLst>
    <a:extraClrScheme>
      <a:clrScheme name="B132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132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0</TotalTime>
  <Words>694</Words>
  <Application>WPS 演示</Application>
  <PresentationFormat>On-screen Show (16:9)</PresentationFormat>
  <Paragraphs>76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39" baseType="lpstr">
      <vt:lpstr>Arial</vt:lpstr>
      <vt:lpstr>宋体</vt:lpstr>
      <vt:lpstr>Wingdings</vt:lpstr>
      <vt:lpstr>Gulim</vt:lpstr>
      <vt:lpstr>Malgun Gothic</vt:lpstr>
      <vt:lpstr>-쉬리B</vt:lpstr>
      <vt:lpstr>黑体</vt:lpstr>
      <vt:lpstr>-쉬리M</vt:lpstr>
      <vt:lpstr>楷体</vt:lpstr>
      <vt:lpstr>Calibri</vt:lpstr>
      <vt:lpstr>Arial Bold</vt:lpstr>
      <vt:lpstr>微软雅黑</vt:lpstr>
      <vt:lpstr>Arial</vt:lpstr>
      <vt:lpstr>Arial Black</vt:lpstr>
      <vt:lpstr>Arial Unicode MS</vt:lpstr>
      <vt:lpstr>-쉬리M</vt:lpstr>
      <vt:lpstr>Segoe Print</vt:lpstr>
      <vt:lpstr>华文琥珀</vt:lpstr>
      <vt:lpstr>华文隶书</vt:lpstr>
      <vt:lpstr>微软雅黑 Light</vt:lpstr>
      <vt:lpstr>等线</vt:lpstr>
      <vt:lpstr>方正舒体</vt:lpstr>
      <vt:lpstr>等线 Light</vt:lpstr>
      <vt:lpstr>隶书</vt:lpstr>
      <vt:lpstr>华文行楷</vt:lpstr>
      <vt:lpstr>华文宋体</vt:lpstr>
      <vt:lpstr>华文细黑</vt:lpstr>
      <vt:lpstr>B132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정윤주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정윤주</dc:creator>
  <cp:lastModifiedBy>好雨知时节</cp:lastModifiedBy>
  <cp:revision>139</cp:revision>
  <dcterms:created xsi:type="dcterms:W3CDTF">2024-12-05T06:30:00Z</dcterms:created>
  <dcterms:modified xsi:type="dcterms:W3CDTF">2024-12-05T18:57:41Z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5FA759C042A091FFA1385167F1604D8C_43</vt:lpwstr>
  </property>
  <property fmtid="{D5CDD505-2E9C-101B-9397-08002B2CF9AE}" pid="3" name="KSOProductBuildVer">
    <vt:lpwstr>2052-11.1.0.12165</vt:lpwstr>
  </property>
</Properties>
</file>

<file path=docProps/thumbnail.jpeg>
</file>